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xls" ContentType="application/vnd.ms-excel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14"/>
  </p:notesMasterIdLst>
  <p:handoutMasterIdLst>
    <p:handoutMasterId r:id="rId15"/>
  </p:handoutMasterIdLst>
  <p:sldIdLst>
    <p:sldId id="403" r:id="rId3"/>
    <p:sldId id="393" r:id="rId4"/>
    <p:sldId id="404" r:id="rId5"/>
    <p:sldId id="391" r:id="rId6"/>
    <p:sldId id="401" r:id="rId7"/>
    <p:sldId id="396" r:id="rId8"/>
    <p:sldId id="394" r:id="rId9"/>
    <p:sldId id="395" r:id="rId10"/>
    <p:sldId id="402" r:id="rId11"/>
    <p:sldId id="397" r:id="rId12"/>
    <p:sldId id="400" r:id="rId1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CC99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4" autoAdjust="0"/>
    <p:restoredTop sz="99127" autoAdjust="0"/>
  </p:normalViewPr>
  <p:slideViewPr>
    <p:cSldViewPr snapToGrid="0">
      <p:cViewPr varScale="1">
        <p:scale>
          <a:sx n="117" d="100"/>
          <a:sy n="117" d="100"/>
        </p:scale>
        <p:origin x="-1566" y="-108"/>
      </p:cViewPr>
      <p:guideLst>
        <p:guide orient="horz" pos="866"/>
        <p:guide orient="horz" pos="2920"/>
        <p:guide orient="horz" pos="3952"/>
        <p:guide orient="horz" pos="317"/>
        <p:guide orient="horz" pos="669"/>
        <p:guide pos="1302"/>
        <p:guide pos="195"/>
        <p:guide pos="5483"/>
        <p:guide pos="1644"/>
        <p:guide pos="155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2FDF2-4C2F-4B9E-BA8D-CD7E760AF9AD}" type="datetimeFigureOut">
              <a:rPr lang="zh-CN" altLang="en-US" smtClean="0"/>
              <a:t>2015/7/21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C0455-7E0F-4DBA-ADC9-F804E65B6C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9713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00750-FE88-486E-8D7D-8D3A97C6D837}" type="datetimeFigureOut">
              <a:rPr lang="zh-TW" altLang="en-US" smtClean="0"/>
              <a:pPr/>
              <a:t>2015/7/21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0409C-9DA0-4CF7-B536-D015D4D084B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507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4CA1ABB-135F-4D92-B9A7-93581FF1E632}" type="slidenum">
              <a:rPr lang="en-GB" altLang="zh-CN" smtClean="0">
                <a:solidFill>
                  <a:prstClr val="black"/>
                </a:solidFill>
                <a:ea typeface="宋体" charset="-122"/>
              </a:rPr>
              <a:pPr/>
              <a:t>1</a:t>
            </a:fld>
            <a:endParaRPr lang="en-GB" altLang="zh-CN" dirty="0" smtClean="0">
              <a:solidFill>
                <a:prstClr val="black"/>
              </a:solidFill>
              <a:ea typeface="宋体" charset="-122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0409C-9DA0-4CF7-B536-D015D4D084B4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1852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0409C-9DA0-4CF7-B536-D015D4D084B4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1852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0409C-9DA0-4CF7-B536-D015D4D084B4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1852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6015E-CDF9-4E5E-BFBF-569CD411EA7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2015/7/21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9FDC-DE00-4F38-B704-E7B443EB6E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979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C460-B16C-4ADA-9C2A-AEE41287DC1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2015/7/21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9FDC-DE00-4F38-B704-E7B443EB6E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9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2FC11-9E4C-43BD-B652-B88A9393C75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2015/7/21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9FDC-DE00-4F38-B704-E7B443EB6E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72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MMD_Fina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913063"/>
            <a:ext cx="4719637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5233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MD_Final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457200"/>
            <a:ext cx="5176838" cy="123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65FF3A-507D-4EF1-86BE-9F28CB8A8A38}" type="datetime1">
              <a:rPr lang="en-US" altLang="zh-CN" smtClean="0"/>
              <a:pPr>
                <a:defRPr/>
              </a:pPr>
              <a:t>7/21/2015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C3BC4-87F3-446A-B8FF-25472324A4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5F33F-F2FB-466E-BF09-5A901F612C0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2015/7/21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9FDC-DE00-4F38-B704-E7B443EB6E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29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BDEEB-B770-4618-A68C-0D9035E23A0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2015/7/21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9FDC-DE00-4F38-B704-E7B443EB6E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396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FC5F-FF6A-4DFB-8FF1-73185E3D20C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2015/7/21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9FDC-DE00-4F38-B704-E7B443EB6E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452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2C4FD-A793-4BFB-ADF5-4A7BE2D59F6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2015/7/21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9FDC-DE00-4F38-B704-E7B443EB6E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593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C70C1-27D4-4A86-A8D8-8AF2A4E150D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2015/7/21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9FDC-DE00-4F38-B704-E7B443EB6E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795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48018-1C44-469D-89C6-871659B0330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2015/7/21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9FDC-DE00-4F38-B704-E7B443EB6E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768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BD10B-B917-4D59-B483-79E2358393B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2015/7/21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9FDC-DE00-4F38-B704-E7B443EB6E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02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51944-C805-4D31-ADC4-14DB5D4D347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2015/7/21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9FDC-DE00-4F38-B704-E7B443EB6E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89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B0683-59DC-472A-84E2-ED5DF506C98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2015/7/21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69FDC-DE00-4F38-B704-E7B443EB6E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09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ea typeface="宋体" pitchFamily="2" charset="-122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90F47CD-F5B1-4BB2-9556-453D47A75D3E}" type="datetime1">
              <a:rPr lang="en-US" altLang="zh-CN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7/21/2015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ea typeface="宋体" pitchFamily="2" charset="-122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  <a:ea typeface="宋体" pitchFamily="2" charset="-122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71E018E-90A8-402E-8859-08BFC129C826}" type="slidenum">
              <a:rPr lang="en-US" altLang="zh-CN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Microsoft_Excel_97-2003_Worksheet1.xls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2.png"/><Relationship Id="rId7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00100" y="5829300"/>
            <a:ext cx="7543800" cy="3048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900" dirty="0">
                <a:solidFill>
                  <a:prstClr val="black"/>
                </a:solidFill>
                <a:latin typeface="Arial" charset="0"/>
                <a:cs typeface="Arial" charset="0"/>
              </a:rPr>
              <a:t>MMD</a:t>
            </a:r>
            <a:endParaRPr lang="en-US" altLang="zh-CN" sz="1900" noProof="1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1268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00100" y="6153150"/>
            <a:ext cx="7543800" cy="3048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900" noProof="1" smtClean="0">
                <a:solidFill>
                  <a:prstClr val="black"/>
                </a:solidFill>
                <a:latin typeface="Arial" charset="0"/>
                <a:cs typeface="Arial" charset="0"/>
              </a:rPr>
              <a:t>Jul.21, 20</a:t>
            </a:r>
            <a:r>
              <a:rPr lang="en-US" altLang="zh-CN" sz="1900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15</a:t>
            </a:r>
            <a:endParaRPr lang="en-US" altLang="zh-CN" sz="1900" noProof="1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125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00100" y="2133600"/>
            <a:ext cx="7543800" cy="1866900"/>
          </a:xfrm>
        </p:spPr>
        <p:txBody>
          <a:bodyPr/>
          <a:lstStyle/>
          <a:p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MMD PSI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系统需求介绍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EC3BC4-87F3-446A-B8FF-25472324A485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2510"/>
            <a:ext cx="1512168" cy="362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481013" y="1227779"/>
            <a:ext cx="83947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ü"/>
            </a:pPr>
            <a:r>
              <a:rPr lang="zh-CN" altLang="en-US" sz="1500" b="1" dirty="0" smtClean="0"/>
              <a:t>数据查询 </a:t>
            </a:r>
            <a:r>
              <a:rPr lang="en-US" altLang="zh-CN" sz="1500" b="1" dirty="0" smtClean="0"/>
              <a:t>&amp;</a:t>
            </a:r>
            <a:r>
              <a:rPr lang="zh-CN" altLang="en-US" sz="1500" b="1" dirty="0" smtClean="0"/>
              <a:t>导出</a:t>
            </a:r>
            <a:endParaRPr lang="en-US" altLang="zh-CN" sz="1500" dirty="0"/>
          </a:p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l"/>
            </a:pPr>
            <a:r>
              <a:rPr lang="zh-CN" altLang="en-US" sz="1500" dirty="0" smtClean="0"/>
              <a:t>数据查询（可以查看到目前最新分型号的</a:t>
            </a:r>
            <a:r>
              <a:rPr lang="en-US" altLang="zh-CN" sz="1500" dirty="0" smtClean="0"/>
              <a:t>sell in</a:t>
            </a:r>
            <a:r>
              <a:rPr lang="zh-CN" altLang="en-US" sz="1500" dirty="0" smtClean="0"/>
              <a:t>、</a:t>
            </a:r>
            <a:r>
              <a:rPr lang="en-US" altLang="zh-CN" sz="1500" dirty="0" smtClean="0"/>
              <a:t>sell out</a:t>
            </a:r>
            <a:r>
              <a:rPr lang="zh-CN" altLang="en-US" sz="1500" dirty="0" smtClean="0"/>
              <a:t>、库存汇总数据，也可以看</a:t>
            </a:r>
            <a:endParaRPr lang="en-US" altLang="zh-CN" sz="1500" dirty="0" smtClean="0"/>
          </a:p>
          <a:p>
            <a:pPr lvl="2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</a:pPr>
            <a:r>
              <a:rPr lang="en-US" altLang="zh-CN" sz="1500" dirty="0" smtClean="0"/>
              <a:t>                         </a:t>
            </a:r>
            <a:r>
              <a:rPr lang="zh-CN" altLang="en-US" sz="1500" dirty="0" smtClean="0"/>
              <a:t>  详细数据。）</a:t>
            </a:r>
            <a:endParaRPr lang="en-US" altLang="zh-CN" sz="1500" dirty="0"/>
          </a:p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l"/>
            </a:pPr>
            <a:r>
              <a:rPr lang="zh-CN" altLang="en-US" sz="1500" dirty="0" smtClean="0"/>
              <a:t>数据导出（查询的结果可以直接导出，明细也可导出。）</a:t>
            </a:r>
            <a:endParaRPr lang="en-US" altLang="zh-CN" sz="1500" dirty="0" smtClean="0"/>
          </a:p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l"/>
            </a:pPr>
            <a:r>
              <a:rPr lang="zh-CN" altLang="en-US" sz="1500" dirty="0"/>
              <a:t>任</a:t>
            </a:r>
            <a:r>
              <a:rPr lang="zh-CN" altLang="en-US" sz="1500" dirty="0" smtClean="0"/>
              <a:t>何账号都可以查询和导出数据。根据账号权限不同，查看和导出的数据也不同。</a:t>
            </a:r>
            <a:endParaRPr lang="en-US" altLang="zh-CN" sz="1500" dirty="0" smtClean="0"/>
          </a:p>
          <a:p>
            <a:pPr lvl="2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</a:pPr>
            <a:r>
              <a:rPr lang="zh-CN" altLang="en-US" sz="1500" dirty="0" smtClean="0"/>
              <a:t>                                </a:t>
            </a:r>
            <a:endParaRPr lang="en-US" altLang="zh-CN" sz="1500" dirty="0"/>
          </a:p>
        </p:txBody>
      </p:sp>
      <p:sp>
        <p:nvSpPr>
          <p:cNvPr id="22" name="右箭头标注 21"/>
          <p:cNvSpPr/>
          <p:nvPr/>
        </p:nvSpPr>
        <p:spPr>
          <a:xfrm>
            <a:off x="114301" y="3126984"/>
            <a:ext cx="960438" cy="59222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66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</a:rPr>
              <a:t>明细表</a:t>
            </a:r>
            <a:r>
              <a:rPr lang="en-US" altLang="zh-CN" sz="1000" b="1" dirty="0" smtClean="0">
                <a:solidFill>
                  <a:schemeClr val="tx1"/>
                </a:solidFill>
              </a:rPr>
              <a:t/>
            </a:r>
            <a:br>
              <a:rPr lang="en-US" altLang="zh-CN" sz="1000" b="1" dirty="0" smtClean="0">
                <a:solidFill>
                  <a:schemeClr val="tx1"/>
                </a:solidFill>
              </a:rPr>
            </a:br>
            <a:r>
              <a:rPr lang="zh-CN" altLang="en-US" sz="1000" b="1" dirty="0" smtClean="0">
                <a:solidFill>
                  <a:schemeClr val="tx1"/>
                </a:solidFill>
              </a:rPr>
              <a:t>（供参考）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2833740"/>
            <a:ext cx="7629525" cy="2109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71271" y="423477"/>
            <a:ext cx="4868863" cy="523220"/>
          </a:xfrm>
          <a:prstGeom prst="rect">
            <a:avLst/>
          </a:prstGeom>
          <a:ln w="38100">
            <a:solidFill>
              <a:schemeClr val="accent6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销售数据管理详细说明</a:t>
            </a:r>
            <a:r>
              <a:rPr lang="en-US" altLang="zh-CN" sz="1600" b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9FDC-DE00-4F38-B704-E7B443EB6E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60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64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2510"/>
            <a:ext cx="1512168" cy="362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149022" y="3020438"/>
            <a:ext cx="4845957" cy="523220"/>
          </a:xfrm>
          <a:prstGeom prst="rect">
            <a:avLst/>
          </a:prstGeom>
          <a:ln w="38100">
            <a:solidFill>
              <a:schemeClr val="accent6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/>
              <a:t>历史数据移转需求</a:t>
            </a:r>
            <a:endParaRPr lang="en-US" sz="2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9FDC-DE00-4F38-B704-E7B443EB6E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78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6336" y="42510"/>
            <a:ext cx="1512168" cy="362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943099" y="158158"/>
            <a:ext cx="4845957" cy="523220"/>
          </a:xfrm>
          <a:prstGeom prst="rect">
            <a:avLst/>
          </a:prstGeom>
          <a:ln w="38100">
            <a:solidFill>
              <a:schemeClr val="accent6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主页面目录</a:t>
            </a:r>
            <a:r>
              <a:rPr lang="en-US" altLang="zh-CN" sz="2800" b="1" dirty="0"/>
              <a:t>—</a:t>
            </a:r>
            <a:r>
              <a:rPr lang="zh-CN" altLang="en-US" sz="2800" b="1" dirty="0"/>
              <a:t>系统维护介绍</a:t>
            </a:r>
            <a:endParaRPr lang="en-US" sz="2800" b="1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901210"/>
              </p:ext>
            </p:extLst>
          </p:nvPr>
        </p:nvGraphicFramePr>
        <p:xfrm>
          <a:off x="7329555" y="6029325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Worksheet" showAsIcon="1" r:id="rId6" imgW="914400" imgH="828720" progId="Excel.Sheet.8">
                  <p:embed/>
                </p:oleObj>
              </mc:Choice>
              <mc:Fallback>
                <p:oleObj name="Worksheet" showAsIcon="1" r:id="rId6" imgW="914400" imgH="82872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29555" y="6029325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Arrow 8"/>
          <p:cNvSpPr/>
          <p:nvPr/>
        </p:nvSpPr>
        <p:spPr>
          <a:xfrm rot="20299579">
            <a:off x="4812022" y="1575744"/>
            <a:ext cx="421286" cy="227510"/>
          </a:xfrm>
          <a:prstGeom prst="rightArrow">
            <a:avLst>
              <a:gd name="adj1" fmla="val 50000"/>
              <a:gd name="adj2" fmla="val 35646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圆角矩形 1023"/>
          <p:cNvSpPr/>
          <p:nvPr/>
        </p:nvSpPr>
        <p:spPr>
          <a:xfrm>
            <a:off x="5323114" y="1918613"/>
            <a:ext cx="3029306" cy="891939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</a:rPr>
              <a:t>点击该链接，进入系统全部角色列表。每个角色姓名旁都有权限明细。在修改和冻结角色时，在权限明细前勾选即可保存。列表下方有新增按钮，点击后可新增角色。创建新角色界面有下拉列表可以选择角色类别，其余基本信息文本输入。</a:t>
            </a:r>
            <a:endParaRPr lang="en-US" altLang="zh-CN" sz="1000" dirty="0" smtClean="0">
              <a:solidFill>
                <a:schemeClr val="tx1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4802765" y="2176544"/>
            <a:ext cx="421286" cy="227510"/>
          </a:xfrm>
          <a:prstGeom prst="rightArrow">
            <a:avLst>
              <a:gd name="adj1" fmla="val 50000"/>
              <a:gd name="adj2" fmla="val 35646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圆角矩形 1023"/>
          <p:cNvSpPr/>
          <p:nvPr/>
        </p:nvSpPr>
        <p:spPr>
          <a:xfrm>
            <a:off x="5304070" y="1183854"/>
            <a:ext cx="3029306" cy="617826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</a:rPr>
              <a:t>点击该链接，进入基础资料维护界面。界面内有下拉菜单，下拉选择城市、区域、型号资料维护。点击每个选项，出现不同的文本输入列表。</a:t>
            </a:r>
            <a:endParaRPr lang="en-US" altLang="zh-CN" sz="1000" dirty="0" smtClean="0">
              <a:solidFill>
                <a:schemeClr val="tx1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 rot="1461302">
            <a:off x="4791885" y="2761636"/>
            <a:ext cx="421286" cy="227510"/>
          </a:xfrm>
          <a:prstGeom prst="rightArrow">
            <a:avLst>
              <a:gd name="adj1" fmla="val 50000"/>
              <a:gd name="adj2" fmla="val 35646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圆角矩形 1023"/>
          <p:cNvSpPr/>
          <p:nvPr/>
        </p:nvSpPr>
        <p:spPr>
          <a:xfrm>
            <a:off x="5323114" y="2938747"/>
            <a:ext cx="3029306" cy="377608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</a:rPr>
              <a:t>点击该链接，进入数据修改理由维护，维护理由为固定内容列表，另增加“其他”可文字描述。</a:t>
            </a:r>
            <a:endParaRPr lang="en-US" altLang="zh-CN" sz="1000" dirty="0" smtClean="0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1" t="-206" r="6854" b="206"/>
          <a:stretch/>
        </p:blipFill>
        <p:spPr bwMode="auto">
          <a:xfrm>
            <a:off x="5507786" y="3430651"/>
            <a:ext cx="2736169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9FDC-DE00-4F38-B704-E7B443EB6E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2647" y="901638"/>
            <a:ext cx="393285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-</a:t>
            </a:r>
            <a:r>
              <a:rPr lang="zh-CN" altLang="en-US" sz="2000" b="1" dirty="0" smtClean="0"/>
              <a:t>系统维护</a:t>
            </a:r>
            <a:endParaRPr lang="en-US" altLang="zh-CN" sz="2000" b="1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2000" b="1" dirty="0" smtClean="0"/>
              <a:t>-</a:t>
            </a:r>
            <a:r>
              <a:rPr lang="zh-CN" altLang="en-US" sz="2000" b="1" dirty="0" smtClean="0"/>
              <a:t>销售数据管理</a:t>
            </a:r>
            <a:endParaRPr lang="en-US" altLang="zh-CN" sz="2000" b="1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42" name="组合 16"/>
          <p:cNvGrpSpPr/>
          <p:nvPr/>
        </p:nvGrpSpPr>
        <p:grpSpPr>
          <a:xfrm>
            <a:off x="1595999" y="1257853"/>
            <a:ext cx="1031188" cy="1449703"/>
            <a:chOff x="1500627" y="1698171"/>
            <a:chExt cx="808193" cy="1413249"/>
          </a:xfrm>
        </p:grpSpPr>
        <p:cxnSp>
          <p:nvCxnSpPr>
            <p:cNvPr id="43" name="直接连接符 6"/>
            <p:cNvCxnSpPr/>
            <p:nvPr/>
          </p:nvCxnSpPr>
          <p:spPr>
            <a:xfrm>
              <a:off x="1500627" y="1698171"/>
              <a:ext cx="0" cy="1413249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9"/>
            <p:cNvCxnSpPr/>
            <p:nvPr/>
          </p:nvCxnSpPr>
          <p:spPr>
            <a:xfrm>
              <a:off x="1500627" y="2158595"/>
              <a:ext cx="804423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13"/>
            <p:cNvCxnSpPr/>
            <p:nvPr/>
          </p:nvCxnSpPr>
          <p:spPr>
            <a:xfrm>
              <a:off x="1504397" y="2605152"/>
              <a:ext cx="804423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14"/>
            <p:cNvCxnSpPr/>
            <p:nvPr/>
          </p:nvCxnSpPr>
          <p:spPr>
            <a:xfrm>
              <a:off x="1504397" y="3111420"/>
              <a:ext cx="804423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1024"/>
          <p:cNvGrpSpPr/>
          <p:nvPr/>
        </p:nvGrpSpPr>
        <p:grpSpPr>
          <a:xfrm>
            <a:off x="2403590" y="1570489"/>
            <a:ext cx="2694198" cy="1323439"/>
            <a:chOff x="3621974" y="1935679"/>
            <a:chExt cx="3099460" cy="1323439"/>
          </a:xfrm>
        </p:grpSpPr>
        <p:sp>
          <p:nvSpPr>
            <p:cNvPr id="48" name="TextBox 47"/>
            <p:cNvSpPr txBox="1"/>
            <p:nvPr/>
          </p:nvSpPr>
          <p:spPr>
            <a:xfrm>
              <a:off x="3621974" y="1935679"/>
              <a:ext cx="30994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/>
                <a:t>基</a:t>
              </a:r>
              <a:r>
                <a:rPr lang="zh-CN" altLang="en-US" sz="1600" dirty="0"/>
                <a:t>础资料维</a:t>
              </a:r>
              <a:r>
                <a:rPr lang="zh-CN" altLang="en-US" sz="1600" dirty="0" smtClean="0"/>
                <a:t>护</a:t>
              </a:r>
              <a:endParaRPr lang="en-US" altLang="zh-CN" sz="1600" dirty="0" smtClean="0"/>
            </a:p>
            <a:p>
              <a:endParaRPr lang="en-US" altLang="zh-CN" sz="1600" dirty="0" smtClean="0"/>
            </a:p>
            <a:p>
              <a:pPr algn="ctr"/>
              <a:r>
                <a:rPr lang="zh-CN" altLang="en-US" sz="1600" dirty="0"/>
                <a:t>角色维</a:t>
              </a:r>
              <a:r>
                <a:rPr lang="zh-CN" altLang="en-US" sz="1600" dirty="0" smtClean="0"/>
                <a:t>护</a:t>
              </a:r>
              <a:endParaRPr lang="en-US" altLang="zh-CN" sz="1600" dirty="0" smtClean="0"/>
            </a:p>
            <a:p>
              <a:pPr algn="ctr"/>
              <a:endParaRPr lang="en-US" altLang="zh-CN" sz="1600" dirty="0"/>
            </a:p>
            <a:p>
              <a:pPr algn="ctr"/>
              <a:r>
                <a:rPr lang="zh-CN" altLang="en-US" sz="1600" dirty="0" smtClean="0"/>
                <a:t>数据修改理由维护</a:t>
              </a:r>
              <a:endParaRPr lang="en-US" altLang="zh-CN" sz="1600" dirty="0" smtClean="0"/>
            </a:p>
          </p:txBody>
        </p:sp>
        <p:sp>
          <p:nvSpPr>
            <p:cNvPr id="49" name="圆角矩形 1023"/>
            <p:cNvSpPr/>
            <p:nvPr/>
          </p:nvSpPr>
          <p:spPr>
            <a:xfrm>
              <a:off x="3963216" y="1935679"/>
              <a:ext cx="2330678" cy="33250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1" name="圆角矩形 33"/>
            <p:cNvSpPr/>
            <p:nvPr/>
          </p:nvSpPr>
          <p:spPr>
            <a:xfrm>
              <a:off x="3963215" y="2413089"/>
              <a:ext cx="2330677" cy="33250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2" name="圆角矩形 34"/>
            <p:cNvSpPr/>
            <p:nvPr/>
          </p:nvSpPr>
          <p:spPr>
            <a:xfrm>
              <a:off x="3971622" y="2906492"/>
              <a:ext cx="2298521" cy="33250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67" name="组合 1026"/>
          <p:cNvGrpSpPr/>
          <p:nvPr/>
        </p:nvGrpSpPr>
        <p:grpSpPr>
          <a:xfrm>
            <a:off x="1655031" y="3789709"/>
            <a:ext cx="4031798" cy="1825776"/>
            <a:chOff x="2858513" y="4178140"/>
            <a:chExt cx="4638262" cy="1825776"/>
          </a:xfrm>
        </p:grpSpPr>
        <p:sp>
          <p:nvSpPr>
            <p:cNvPr id="68" name="TextBox 67"/>
            <p:cNvSpPr txBox="1"/>
            <p:nvPr/>
          </p:nvSpPr>
          <p:spPr>
            <a:xfrm>
              <a:off x="2858513" y="4188034"/>
              <a:ext cx="463826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Sell in</a:t>
              </a:r>
              <a:r>
                <a:rPr lang="zh-CN" altLang="en-US" sz="1600" dirty="0"/>
                <a:t>数据导</a:t>
              </a:r>
              <a:r>
                <a:rPr lang="zh-CN" altLang="en-US" sz="1600" dirty="0" smtClean="0"/>
                <a:t>入</a:t>
              </a:r>
              <a:endParaRPr lang="en-US" altLang="zh-CN" sz="1600" dirty="0" smtClean="0"/>
            </a:p>
            <a:p>
              <a:pPr algn="ctr"/>
              <a:endParaRPr lang="en-US" altLang="zh-CN" sz="1600" dirty="0"/>
            </a:p>
            <a:p>
              <a:pPr algn="ctr"/>
              <a:r>
                <a:rPr lang="en-US" altLang="zh-CN" sz="1600" dirty="0" smtClean="0"/>
                <a:t>Sell out</a:t>
              </a:r>
              <a:r>
                <a:rPr lang="zh-CN" altLang="en-US" sz="1600" dirty="0" smtClean="0"/>
                <a:t>录入</a:t>
              </a:r>
              <a:endParaRPr lang="en-US" altLang="zh-CN" sz="1600" dirty="0" smtClean="0"/>
            </a:p>
            <a:p>
              <a:pPr algn="ctr"/>
              <a:endParaRPr lang="en-US" altLang="zh-CN" sz="1600" dirty="0"/>
            </a:p>
            <a:p>
              <a:pPr algn="ctr"/>
              <a:r>
                <a:rPr lang="en-US" altLang="zh-CN" sz="1600" dirty="0"/>
                <a:t>Sell </a:t>
              </a:r>
              <a:r>
                <a:rPr lang="en-US" altLang="zh-CN" sz="1600" dirty="0" smtClean="0"/>
                <a:t>out</a:t>
              </a:r>
              <a:r>
                <a:rPr lang="zh-CN" altLang="en-US" sz="1600" dirty="0"/>
                <a:t>修</a:t>
              </a:r>
              <a:r>
                <a:rPr lang="zh-CN" altLang="en-US" sz="1600" dirty="0" smtClean="0"/>
                <a:t>改</a:t>
              </a:r>
              <a:endParaRPr lang="en-US" altLang="zh-CN" sz="1600" dirty="0" smtClean="0"/>
            </a:p>
            <a:p>
              <a:pPr algn="ctr"/>
              <a:endParaRPr lang="en-US" altLang="zh-CN" sz="1600" dirty="0" smtClean="0"/>
            </a:p>
            <a:p>
              <a:pPr algn="ctr"/>
              <a:r>
                <a:rPr lang="zh-CN" altLang="en-US" sz="1600" dirty="0" smtClean="0"/>
                <a:t>月度销</a:t>
              </a:r>
              <a:r>
                <a:rPr lang="zh-CN" altLang="en-US" sz="1600" dirty="0"/>
                <a:t>售预</a:t>
              </a:r>
              <a:r>
                <a:rPr lang="zh-CN" altLang="en-US" sz="1600" dirty="0" smtClean="0"/>
                <a:t>估</a:t>
              </a:r>
              <a:endParaRPr lang="en-US" altLang="zh-CN" sz="1600" dirty="0"/>
            </a:p>
          </p:txBody>
        </p:sp>
        <p:sp>
          <p:nvSpPr>
            <p:cNvPr id="69" name="圆角矩形 35"/>
            <p:cNvSpPr/>
            <p:nvPr/>
          </p:nvSpPr>
          <p:spPr>
            <a:xfrm>
              <a:off x="4018820" y="4178140"/>
              <a:ext cx="2330678" cy="33250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0" name="圆角矩形 36"/>
            <p:cNvSpPr/>
            <p:nvPr/>
          </p:nvSpPr>
          <p:spPr>
            <a:xfrm>
              <a:off x="4010716" y="4691174"/>
              <a:ext cx="2330678" cy="33250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1" name="圆角矩形 38"/>
            <p:cNvSpPr/>
            <p:nvPr/>
          </p:nvSpPr>
          <p:spPr>
            <a:xfrm>
              <a:off x="4030997" y="5171715"/>
              <a:ext cx="2330678" cy="33250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72" name="直接连接符 19"/>
          <p:cNvCxnSpPr/>
          <p:nvPr/>
        </p:nvCxnSpPr>
        <p:spPr>
          <a:xfrm flipH="1">
            <a:off x="1568742" y="3521213"/>
            <a:ext cx="0" cy="2414016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20"/>
          <p:cNvCxnSpPr/>
          <p:nvPr/>
        </p:nvCxnSpPr>
        <p:spPr>
          <a:xfrm>
            <a:off x="1568743" y="3936852"/>
            <a:ext cx="101586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21"/>
          <p:cNvCxnSpPr/>
          <p:nvPr/>
        </p:nvCxnSpPr>
        <p:spPr>
          <a:xfrm>
            <a:off x="1568742" y="4438011"/>
            <a:ext cx="101586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22"/>
          <p:cNvCxnSpPr/>
          <p:nvPr/>
        </p:nvCxnSpPr>
        <p:spPr>
          <a:xfrm>
            <a:off x="1583738" y="4918552"/>
            <a:ext cx="1005632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20"/>
          <p:cNvCxnSpPr/>
          <p:nvPr/>
        </p:nvCxnSpPr>
        <p:spPr>
          <a:xfrm>
            <a:off x="1553747" y="5444523"/>
            <a:ext cx="101586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圆角矩形 38"/>
          <p:cNvSpPr/>
          <p:nvPr/>
        </p:nvSpPr>
        <p:spPr>
          <a:xfrm>
            <a:off x="2679658" y="5278572"/>
            <a:ext cx="2025936" cy="332508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78" name="直接连接符 20"/>
          <p:cNvCxnSpPr/>
          <p:nvPr/>
        </p:nvCxnSpPr>
        <p:spPr>
          <a:xfrm>
            <a:off x="1567359" y="5915319"/>
            <a:ext cx="101586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圆角矩形 38"/>
          <p:cNvSpPr/>
          <p:nvPr/>
        </p:nvSpPr>
        <p:spPr>
          <a:xfrm>
            <a:off x="2657962" y="5781527"/>
            <a:ext cx="2025936" cy="332508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0" name="Rectangle 79"/>
          <p:cNvSpPr/>
          <p:nvPr/>
        </p:nvSpPr>
        <p:spPr>
          <a:xfrm>
            <a:off x="2914676" y="5776476"/>
            <a:ext cx="1555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/>
              <a:t>数据查询</a:t>
            </a:r>
            <a:r>
              <a:rPr lang="en-US" altLang="zh-CN" sz="1600" dirty="0"/>
              <a:t>&amp;</a:t>
            </a:r>
            <a:r>
              <a:rPr lang="zh-CN" altLang="en-US" sz="1600" dirty="0"/>
              <a:t>导出</a:t>
            </a:r>
            <a:endParaRPr lang="en-US" altLang="zh-CN" sz="1600" dirty="0"/>
          </a:p>
        </p:txBody>
      </p:sp>
      <p:sp>
        <p:nvSpPr>
          <p:cNvPr id="39" name="圆角矩形 1023"/>
          <p:cNvSpPr/>
          <p:nvPr/>
        </p:nvSpPr>
        <p:spPr>
          <a:xfrm>
            <a:off x="2063197" y="801988"/>
            <a:ext cx="3259917" cy="308913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主页</a:t>
            </a:r>
            <a:r>
              <a:rPr lang="zh-CN" altLang="en-US" sz="1000" b="1" dirty="0" smtClean="0">
                <a:solidFill>
                  <a:schemeClr val="tx1"/>
                </a:solidFill>
              </a:rPr>
              <a:t>面增加公告板，滚动播放系统公告、通知等信息。 </a:t>
            </a:r>
            <a:endParaRPr lang="en-US" altLang="zh-CN" sz="10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6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2510"/>
            <a:ext cx="1512168" cy="362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320634" y="1108605"/>
            <a:ext cx="838362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ü"/>
            </a:pPr>
            <a:r>
              <a:rPr lang="zh-CN" altLang="en-US" sz="1600" b="1" dirty="0" smtClean="0"/>
              <a:t>基</a:t>
            </a:r>
            <a:r>
              <a:rPr lang="zh-CN" altLang="en-US" sz="1600" b="1" dirty="0"/>
              <a:t>础资料维护</a:t>
            </a:r>
            <a:endParaRPr lang="en-US" altLang="zh-CN" sz="1600" b="1" dirty="0"/>
          </a:p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l"/>
            </a:pPr>
            <a:r>
              <a:rPr lang="zh-CN" altLang="en-US" sz="1600" dirty="0"/>
              <a:t>城市维护：城市新增</a:t>
            </a:r>
            <a:endParaRPr lang="en-US" altLang="zh-CN" sz="1600" dirty="0"/>
          </a:p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l"/>
            </a:pPr>
            <a:r>
              <a:rPr lang="zh-CN" altLang="en-US" sz="1600" dirty="0"/>
              <a:t>区域维护：区域下城市变动，区域名称变动，区域新增或删除</a:t>
            </a:r>
            <a:endParaRPr lang="en-US" altLang="zh-CN" sz="1600" dirty="0"/>
          </a:p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l"/>
            </a:pPr>
            <a:r>
              <a:rPr lang="zh-CN" altLang="en-US" sz="1600" dirty="0"/>
              <a:t>型号维护：型号新</a:t>
            </a:r>
            <a:r>
              <a:rPr lang="zh-CN" altLang="en-US" sz="1600" dirty="0" smtClean="0"/>
              <a:t>增</a:t>
            </a:r>
            <a:endParaRPr lang="en-US" altLang="zh-CN" sz="1600" dirty="0" smtClean="0"/>
          </a:p>
          <a:p>
            <a:pPr lvl="1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ü"/>
            </a:pPr>
            <a:r>
              <a:rPr lang="zh-CN" altLang="en-US" sz="1600" b="1" dirty="0" smtClean="0"/>
              <a:t>角色维护：</a:t>
            </a:r>
            <a:endParaRPr lang="en-US" altLang="zh-CN" sz="1600" b="1" dirty="0" smtClean="0"/>
          </a:p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l"/>
            </a:pPr>
            <a:r>
              <a:rPr lang="zh-CN" altLang="en-US" sz="1600" dirty="0" smtClean="0"/>
              <a:t> 管理员：</a:t>
            </a:r>
            <a:r>
              <a:rPr lang="zh-CN" altLang="en-US" sz="1600" dirty="0"/>
              <a:t>账户新增（用户名、账号、密码、邮箱）或</a:t>
            </a:r>
            <a:r>
              <a:rPr lang="zh-CN" altLang="en-US" sz="1600" dirty="0" smtClean="0"/>
              <a:t>冻结；</a:t>
            </a:r>
            <a:endParaRPr lang="en-US" altLang="zh-CN" sz="1600" dirty="0" smtClean="0"/>
          </a:p>
          <a:p>
            <a:pPr lvl="2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     </a:t>
            </a:r>
            <a:r>
              <a:rPr lang="zh-CN" altLang="en-US" sz="1600" dirty="0" smtClean="0"/>
              <a:t>权限：系统管理（所有功能）、销售数据管理（所有功能）</a:t>
            </a:r>
            <a:endParaRPr lang="en-US" altLang="zh-CN" sz="1600" dirty="0" smtClean="0"/>
          </a:p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l"/>
            </a:pPr>
            <a:r>
              <a:rPr lang="zh-CN" altLang="en-US" sz="1600" dirty="0"/>
              <a:t>大</a:t>
            </a:r>
            <a:r>
              <a:rPr lang="zh-CN" altLang="en-US" sz="1600" dirty="0" smtClean="0"/>
              <a:t>区经理：</a:t>
            </a:r>
            <a:r>
              <a:rPr lang="zh-CN" altLang="en-US" sz="1600" dirty="0"/>
              <a:t>账户</a:t>
            </a:r>
            <a:r>
              <a:rPr lang="zh-CN" altLang="en-US" sz="1600" dirty="0" smtClean="0"/>
              <a:t>新增（用户名、账号、密码、邮箱）或冻结；管辖区域变更；</a:t>
            </a:r>
            <a:endParaRPr lang="en-US" altLang="zh-CN" sz="1600" dirty="0" smtClean="0"/>
          </a:p>
          <a:p>
            <a:pPr lvl="2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        </a:t>
            </a:r>
            <a:r>
              <a:rPr lang="zh-CN" altLang="en-US" sz="1600" dirty="0" smtClean="0"/>
              <a:t>权限：对应区域</a:t>
            </a:r>
            <a:r>
              <a:rPr lang="zh-CN" altLang="en-US" sz="1600" dirty="0"/>
              <a:t>城市</a:t>
            </a:r>
            <a:r>
              <a:rPr lang="zh-CN" altLang="en-US" sz="1600" dirty="0" smtClean="0"/>
              <a:t>销售数据管理（销售数据查询、销售数据导出）</a:t>
            </a:r>
            <a:endParaRPr lang="en-US" altLang="zh-CN" sz="1600" dirty="0" smtClean="0"/>
          </a:p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l"/>
            </a:pPr>
            <a:r>
              <a:rPr lang="zh-CN" altLang="en-US" sz="1600" dirty="0" smtClean="0"/>
              <a:t>零售</a:t>
            </a:r>
            <a:r>
              <a:rPr lang="zh-CN" altLang="en-US" sz="1600" dirty="0"/>
              <a:t>专员</a:t>
            </a:r>
            <a:r>
              <a:rPr lang="zh-CN" altLang="en-US" sz="1600" dirty="0" smtClean="0"/>
              <a:t>：账户新增</a:t>
            </a:r>
            <a:r>
              <a:rPr lang="zh-CN" altLang="en-US" sz="1600" dirty="0"/>
              <a:t>（用户名、账号、密码、邮箱）</a:t>
            </a:r>
            <a:r>
              <a:rPr lang="zh-CN" altLang="en-US" sz="1600" dirty="0" smtClean="0"/>
              <a:t>或冻结；</a:t>
            </a:r>
            <a:endParaRPr lang="en-US" altLang="zh-CN" sz="1600" dirty="0" smtClean="0"/>
          </a:p>
          <a:p>
            <a:pPr lvl="2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</a:pPr>
            <a:r>
              <a:rPr lang="zh-CN" altLang="en-US" sz="1600" dirty="0" smtClean="0"/>
              <a:t>              权限：对应城市</a:t>
            </a:r>
            <a:r>
              <a:rPr lang="zh-CN" altLang="en-US" sz="1600" dirty="0"/>
              <a:t>销售</a:t>
            </a:r>
            <a:r>
              <a:rPr lang="zh-CN" altLang="en-US" sz="1600" dirty="0" smtClean="0"/>
              <a:t>数据管理（数据录入、</a:t>
            </a:r>
            <a:r>
              <a:rPr lang="zh-CN" altLang="en-US" sz="1600" dirty="0"/>
              <a:t>销售数据查询、销售数据</a:t>
            </a:r>
            <a:r>
              <a:rPr lang="zh-CN" altLang="en-US" sz="1600" dirty="0" smtClean="0"/>
              <a:t>导出）</a:t>
            </a:r>
            <a:endParaRPr lang="en-US" altLang="zh-CN" sz="1600" dirty="0" smtClean="0"/>
          </a:p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l"/>
            </a:pPr>
            <a:r>
              <a:rPr lang="zh-CN" altLang="en-US" sz="1600" dirty="0" smtClean="0"/>
              <a:t>总代：代理商</a:t>
            </a:r>
            <a:r>
              <a:rPr lang="zh-CN" altLang="en-US" sz="1600" dirty="0"/>
              <a:t>账户新增（用户名、账号、密码、邮箱）或冻结；对应城市变动</a:t>
            </a:r>
            <a:endParaRPr lang="en-US" altLang="zh-CN" sz="1600" dirty="0" smtClean="0"/>
          </a:p>
          <a:p>
            <a:pPr lvl="2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</a:t>
            </a:r>
            <a:r>
              <a:rPr lang="zh-CN" altLang="en-US" sz="1600" dirty="0"/>
              <a:t>权限：对应城市销售数据管理（数据录入、销售数据查询、销售数据导出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200000"/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新增供应链账户、老板查看账户。</a:t>
            </a:r>
            <a:endParaRPr lang="en-US" altLang="zh-CN" sz="1600" dirty="0" smtClean="0"/>
          </a:p>
          <a:p>
            <a:pPr lvl="1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ü"/>
            </a:pPr>
            <a:r>
              <a:rPr lang="zh-CN" altLang="en-US" sz="1600" b="1" dirty="0" smtClean="0"/>
              <a:t>数</a:t>
            </a:r>
            <a:r>
              <a:rPr lang="zh-CN" altLang="en-US" sz="1600" b="1" dirty="0"/>
              <a:t>据修改理由</a:t>
            </a:r>
            <a:r>
              <a:rPr lang="zh-CN" altLang="en-US" sz="1600" b="1" dirty="0" smtClean="0"/>
              <a:t>维护：</a:t>
            </a:r>
            <a:r>
              <a:rPr lang="zh-CN" altLang="en-US" sz="1600" dirty="0" smtClean="0"/>
              <a:t>漏报、多报、样机退回、退货，其他（可以文字描述）。</a:t>
            </a:r>
            <a:endParaRPr lang="en-US" altLang="zh-CN" sz="1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400300" y="288782"/>
            <a:ext cx="4356100" cy="523220"/>
          </a:xfrm>
          <a:prstGeom prst="rect">
            <a:avLst/>
          </a:prstGeom>
          <a:ln w="38100">
            <a:solidFill>
              <a:schemeClr val="accent6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系统维</a:t>
            </a:r>
            <a:r>
              <a:rPr lang="zh-CN" altLang="en-US" sz="2800" b="1" dirty="0" smtClean="0"/>
              <a:t>护详细说明</a:t>
            </a:r>
            <a:endParaRPr lang="en-US" sz="28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9FDC-DE00-4F38-B704-E7B443EB6E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5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2510"/>
            <a:ext cx="1512168" cy="362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779379" y="1007395"/>
            <a:ext cx="393285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-</a:t>
            </a:r>
            <a:r>
              <a:rPr lang="zh-CN" altLang="en-US" sz="2000" b="1" dirty="0" smtClean="0"/>
              <a:t>系统维护</a:t>
            </a:r>
            <a:endParaRPr lang="en-US" altLang="zh-CN" sz="2000" b="1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2000" b="1" dirty="0" smtClean="0"/>
              <a:t>-</a:t>
            </a:r>
            <a:r>
              <a:rPr lang="zh-CN" altLang="en-US" sz="2000" b="1" dirty="0" smtClean="0"/>
              <a:t>销售数据管理</a:t>
            </a:r>
            <a:endParaRPr lang="en-US" altLang="zh-CN" sz="2000" b="1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602731" y="1363610"/>
            <a:ext cx="1031188" cy="1449703"/>
            <a:chOff x="1500627" y="1698171"/>
            <a:chExt cx="808193" cy="1413249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500627" y="1698171"/>
              <a:ext cx="0" cy="1413249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500627" y="2158595"/>
              <a:ext cx="804423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504397" y="2605152"/>
              <a:ext cx="804423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504397" y="3111420"/>
              <a:ext cx="804423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" name="组合 1024"/>
          <p:cNvGrpSpPr/>
          <p:nvPr/>
        </p:nvGrpSpPr>
        <p:grpSpPr>
          <a:xfrm>
            <a:off x="2410322" y="1676246"/>
            <a:ext cx="2694198" cy="1323439"/>
            <a:chOff x="3621974" y="1935679"/>
            <a:chExt cx="3099460" cy="1323439"/>
          </a:xfrm>
        </p:grpSpPr>
        <p:sp>
          <p:nvSpPr>
            <p:cNvPr id="13" name="TextBox 12"/>
            <p:cNvSpPr txBox="1"/>
            <p:nvPr/>
          </p:nvSpPr>
          <p:spPr>
            <a:xfrm>
              <a:off x="3621974" y="1935679"/>
              <a:ext cx="30994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/>
                <a:t>基</a:t>
              </a:r>
              <a:r>
                <a:rPr lang="zh-CN" altLang="en-US" sz="1600" dirty="0"/>
                <a:t>础资料维</a:t>
              </a:r>
              <a:r>
                <a:rPr lang="zh-CN" altLang="en-US" sz="1600" dirty="0" smtClean="0"/>
                <a:t>护</a:t>
              </a:r>
              <a:endParaRPr lang="en-US" altLang="zh-CN" sz="1600" dirty="0" smtClean="0"/>
            </a:p>
            <a:p>
              <a:endParaRPr lang="en-US" altLang="zh-CN" sz="1600" dirty="0" smtClean="0"/>
            </a:p>
            <a:p>
              <a:pPr algn="ctr"/>
              <a:r>
                <a:rPr lang="zh-CN" altLang="en-US" sz="1600" dirty="0"/>
                <a:t>角色维</a:t>
              </a:r>
              <a:r>
                <a:rPr lang="zh-CN" altLang="en-US" sz="1600" dirty="0" smtClean="0"/>
                <a:t>护</a:t>
              </a:r>
              <a:endParaRPr lang="en-US" altLang="zh-CN" sz="1600" dirty="0" smtClean="0"/>
            </a:p>
            <a:p>
              <a:pPr algn="ctr"/>
              <a:endParaRPr lang="en-US" altLang="zh-CN" sz="1600" dirty="0"/>
            </a:p>
            <a:p>
              <a:pPr algn="ctr"/>
              <a:r>
                <a:rPr lang="zh-CN" altLang="en-US" sz="1600" dirty="0" smtClean="0"/>
                <a:t>数据修改理由维护</a:t>
              </a:r>
              <a:endParaRPr lang="en-US" altLang="zh-CN" sz="1600" dirty="0" smtClean="0"/>
            </a:p>
          </p:txBody>
        </p:sp>
        <p:sp>
          <p:nvSpPr>
            <p:cNvPr id="1024" name="圆角矩形 1023"/>
            <p:cNvSpPr/>
            <p:nvPr/>
          </p:nvSpPr>
          <p:spPr>
            <a:xfrm>
              <a:off x="3963216" y="1935679"/>
              <a:ext cx="2330678" cy="33250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3963215" y="2413089"/>
              <a:ext cx="2330677" cy="33250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3971622" y="2906492"/>
              <a:ext cx="2298521" cy="33250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1027" name="组合 1026"/>
          <p:cNvGrpSpPr/>
          <p:nvPr/>
        </p:nvGrpSpPr>
        <p:grpSpPr>
          <a:xfrm>
            <a:off x="1704015" y="3879513"/>
            <a:ext cx="4031798" cy="1825776"/>
            <a:chOff x="2858513" y="4178140"/>
            <a:chExt cx="4638262" cy="1825776"/>
          </a:xfrm>
        </p:grpSpPr>
        <p:sp>
          <p:nvSpPr>
            <p:cNvPr id="24" name="TextBox 23"/>
            <p:cNvSpPr txBox="1"/>
            <p:nvPr/>
          </p:nvSpPr>
          <p:spPr>
            <a:xfrm>
              <a:off x="2858513" y="4188034"/>
              <a:ext cx="463826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/>
                <a:t>Sell in</a:t>
              </a:r>
              <a:r>
                <a:rPr lang="zh-CN" altLang="en-US" sz="1600" dirty="0"/>
                <a:t>数据导</a:t>
              </a:r>
              <a:r>
                <a:rPr lang="zh-CN" altLang="en-US" sz="1600" dirty="0" smtClean="0"/>
                <a:t>入</a:t>
              </a:r>
              <a:endParaRPr lang="en-US" altLang="zh-CN" sz="1600" dirty="0" smtClean="0"/>
            </a:p>
            <a:p>
              <a:pPr algn="ctr"/>
              <a:endParaRPr lang="en-US" altLang="zh-CN" sz="1600" dirty="0"/>
            </a:p>
            <a:p>
              <a:pPr algn="ctr"/>
              <a:r>
                <a:rPr lang="en-US" altLang="zh-CN" sz="1600" dirty="0" smtClean="0"/>
                <a:t>Sell out</a:t>
              </a:r>
              <a:r>
                <a:rPr lang="zh-CN" altLang="en-US" sz="1600" dirty="0" smtClean="0"/>
                <a:t>录入</a:t>
              </a:r>
              <a:endParaRPr lang="en-US" altLang="zh-CN" sz="1600" dirty="0" smtClean="0"/>
            </a:p>
            <a:p>
              <a:pPr algn="ctr"/>
              <a:endParaRPr lang="en-US" altLang="zh-CN" sz="1600" dirty="0"/>
            </a:p>
            <a:p>
              <a:pPr algn="ctr"/>
              <a:r>
                <a:rPr lang="en-US" altLang="zh-CN" sz="1600" dirty="0"/>
                <a:t>Sell </a:t>
              </a:r>
              <a:r>
                <a:rPr lang="en-US" altLang="zh-CN" sz="1600" dirty="0" smtClean="0"/>
                <a:t>out</a:t>
              </a:r>
              <a:r>
                <a:rPr lang="zh-CN" altLang="en-US" sz="1600" dirty="0"/>
                <a:t>修</a:t>
              </a:r>
              <a:r>
                <a:rPr lang="zh-CN" altLang="en-US" sz="1600" dirty="0" smtClean="0"/>
                <a:t>改</a:t>
              </a:r>
              <a:endParaRPr lang="en-US" altLang="zh-CN" sz="1600" dirty="0" smtClean="0"/>
            </a:p>
            <a:p>
              <a:pPr algn="ctr"/>
              <a:endParaRPr lang="en-US" altLang="zh-CN" sz="1600" dirty="0" smtClean="0"/>
            </a:p>
            <a:p>
              <a:pPr algn="ctr"/>
              <a:r>
                <a:rPr lang="zh-CN" altLang="en-US" sz="1600" dirty="0" smtClean="0"/>
                <a:t>月度销</a:t>
              </a:r>
              <a:r>
                <a:rPr lang="zh-CN" altLang="en-US" sz="1600" dirty="0"/>
                <a:t>售预</a:t>
              </a:r>
              <a:r>
                <a:rPr lang="zh-CN" altLang="en-US" sz="1600" dirty="0" smtClean="0"/>
                <a:t>估</a:t>
              </a:r>
              <a:endParaRPr lang="en-US" altLang="zh-CN" sz="1600" dirty="0"/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4018820" y="4178140"/>
              <a:ext cx="2330678" cy="33250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4010716" y="4691174"/>
              <a:ext cx="2330678" cy="33250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4030997" y="5171715"/>
              <a:ext cx="2330678" cy="332508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20" name="直接连接符 19"/>
          <p:cNvCxnSpPr/>
          <p:nvPr/>
        </p:nvCxnSpPr>
        <p:spPr>
          <a:xfrm flipH="1">
            <a:off x="1617726" y="3611017"/>
            <a:ext cx="0" cy="2414016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617727" y="4026656"/>
            <a:ext cx="101586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617726" y="4527815"/>
            <a:ext cx="101586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632722" y="5008356"/>
            <a:ext cx="1005632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 rot="20299579">
            <a:off x="4829885" y="3680770"/>
            <a:ext cx="421286" cy="227510"/>
          </a:xfrm>
          <a:prstGeom prst="rightArrow">
            <a:avLst>
              <a:gd name="adj1" fmla="val 50000"/>
              <a:gd name="adj2" fmla="val 35646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圆角矩形 1023"/>
          <p:cNvSpPr/>
          <p:nvPr/>
        </p:nvSpPr>
        <p:spPr>
          <a:xfrm>
            <a:off x="5323114" y="4171878"/>
            <a:ext cx="3029306" cy="485440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</a:rPr>
              <a:t>点击该链接，进入</a:t>
            </a:r>
            <a:r>
              <a:rPr lang="en-US" altLang="zh-CN" sz="1000" dirty="0" smtClean="0">
                <a:solidFill>
                  <a:schemeClr val="tx1"/>
                </a:solidFill>
              </a:rPr>
              <a:t>sellout</a:t>
            </a:r>
            <a:r>
              <a:rPr lang="zh-CN" altLang="en-US" sz="1000" dirty="0" smtClean="0">
                <a:solidFill>
                  <a:schemeClr val="tx1"/>
                </a:solidFill>
              </a:rPr>
              <a:t>填写列表，代理根据实际销量填写各型号前一日</a:t>
            </a:r>
            <a:r>
              <a:rPr lang="en-US" altLang="zh-CN" sz="1000" dirty="0" smtClean="0">
                <a:solidFill>
                  <a:schemeClr val="tx1"/>
                </a:solidFill>
              </a:rPr>
              <a:t>sellout</a:t>
            </a:r>
            <a:r>
              <a:rPr lang="zh-CN" altLang="en-US" sz="1000" dirty="0" smtClean="0">
                <a:solidFill>
                  <a:schemeClr val="tx1"/>
                </a:solidFill>
              </a:rPr>
              <a:t>数据。</a:t>
            </a:r>
            <a:endParaRPr lang="en-US" altLang="zh-CN" sz="1000" dirty="0" smtClean="0">
              <a:solidFill>
                <a:schemeClr val="tx1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4827257" y="4405316"/>
            <a:ext cx="421286" cy="227510"/>
          </a:xfrm>
          <a:prstGeom prst="rightArrow">
            <a:avLst>
              <a:gd name="adj1" fmla="val 50000"/>
              <a:gd name="adj2" fmla="val 35646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圆角矩形 1023"/>
          <p:cNvSpPr/>
          <p:nvPr/>
        </p:nvSpPr>
        <p:spPr>
          <a:xfrm>
            <a:off x="5304070" y="2999685"/>
            <a:ext cx="3029306" cy="1046081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</a:rPr>
              <a:t>点击该链接，进入数据导入界面。</a:t>
            </a:r>
            <a:endParaRPr lang="en-US" altLang="zh-CN" sz="1000" dirty="0" smtClean="0">
              <a:solidFill>
                <a:schemeClr val="tx1"/>
              </a:solidFill>
            </a:endParaRPr>
          </a:p>
          <a:p>
            <a:r>
              <a:rPr lang="zh-CN" altLang="en-US" sz="1000" dirty="0">
                <a:solidFill>
                  <a:schemeClr val="tx1"/>
                </a:solidFill>
              </a:rPr>
              <a:t>界</a:t>
            </a:r>
            <a:r>
              <a:rPr lang="zh-CN" altLang="en-US" sz="1000" dirty="0" smtClean="0">
                <a:solidFill>
                  <a:schemeClr val="tx1"/>
                </a:solidFill>
              </a:rPr>
              <a:t>面有两种类别导入：</a:t>
            </a:r>
            <a:endParaRPr lang="en-US" altLang="zh-CN" sz="1000" dirty="0" smtClean="0">
              <a:solidFill>
                <a:schemeClr val="tx1"/>
              </a:solidFill>
            </a:endParaRPr>
          </a:p>
          <a:p>
            <a:r>
              <a:rPr lang="en-US" altLang="zh-CN" sz="1000" dirty="0" smtClean="0">
                <a:solidFill>
                  <a:schemeClr val="tx1"/>
                </a:solidFill>
              </a:rPr>
              <a:t>1.sellin</a:t>
            </a:r>
            <a:r>
              <a:rPr lang="zh-CN" altLang="en-US" sz="1000" dirty="0" smtClean="0">
                <a:solidFill>
                  <a:schemeClr val="tx1"/>
                </a:solidFill>
              </a:rPr>
              <a:t>数据导入；</a:t>
            </a:r>
            <a:r>
              <a:rPr lang="zh-CN" altLang="en-US" sz="1000" dirty="0">
                <a:solidFill>
                  <a:schemeClr val="tx1"/>
                </a:solidFill>
              </a:rPr>
              <a:t>开设物流</a:t>
            </a:r>
            <a:r>
              <a:rPr lang="zh-CN" altLang="en-US" sz="1000" dirty="0" smtClean="0">
                <a:solidFill>
                  <a:schemeClr val="tx1"/>
                </a:solidFill>
              </a:rPr>
              <a:t>部专</a:t>
            </a:r>
            <a:r>
              <a:rPr lang="zh-CN" altLang="en-US" sz="1000" dirty="0">
                <a:solidFill>
                  <a:schemeClr val="tx1"/>
                </a:solidFill>
              </a:rPr>
              <a:t>属账户，由其每天上传导入同一模板的</a:t>
            </a:r>
            <a:r>
              <a:rPr lang="en-US" altLang="zh-CN" sz="1000" dirty="0" err="1">
                <a:solidFill>
                  <a:schemeClr val="tx1"/>
                </a:solidFill>
              </a:rPr>
              <a:t>sellin</a:t>
            </a:r>
            <a:r>
              <a:rPr lang="zh-CN" altLang="en-US" sz="1000" dirty="0">
                <a:solidFill>
                  <a:schemeClr val="tx1"/>
                </a:solidFill>
              </a:rPr>
              <a:t>数据</a:t>
            </a:r>
            <a:r>
              <a:rPr lang="zh-CN" altLang="en-US" sz="1000" dirty="0" smtClean="0">
                <a:solidFill>
                  <a:schemeClr val="tx1"/>
                </a:solidFill>
              </a:rPr>
              <a:t>。</a:t>
            </a:r>
            <a:endParaRPr lang="en-US" altLang="zh-CN" sz="1000" dirty="0" smtClean="0">
              <a:solidFill>
                <a:schemeClr val="tx1"/>
              </a:solidFill>
            </a:endParaRPr>
          </a:p>
          <a:p>
            <a:r>
              <a:rPr lang="en-US" altLang="zh-CN" sz="1000" dirty="0" smtClean="0">
                <a:solidFill>
                  <a:schemeClr val="tx1"/>
                </a:solidFill>
              </a:rPr>
              <a:t>2.</a:t>
            </a:r>
            <a:r>
              <a:rPr lang="zh-CN" altLang="en-US" sz="1000" dirty="0" smtClean="0">
                <a:solidFill>
                  <a:schemeClr val="tx1"/>
                </a:solidFill>
              </a:rPr>
              <a:t>月度</a:t>
            </a:r>
            <a:r>
              <a:rPr lang="en-US" altLang="zh-CN" sz="1000" dirty="0" err="1" smtClean="0">
                <a:solidFill>
                  <a:schemeClr val="tx1"/>
                </a:solidFill>
              </a:rPr>
              <a:t>sellin</a:t>
            </a:r>
            <a:r>
              <a:rPr lang="zh-CN" altLang="en-US" sz="1000" dirty="0" smtClean="0">
                <a:solidFill>
                  <a:schemeClr val="tx1"/>
                </a:solidFill>
              </a:rPr>
              <a:t>目标导入；管理员月初用同一模板导入目标数据。</a:t>
            </a:r>
            <a:endParaRPr lang="en-US" altLang="zh-CN" sz="1000" dirty="0" smtClean="0">
              <a:solidFill>
                <a:schemeClr val="tx1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4832705" y="4941424"/>
            <a:ext cx="421286" cy="227510"/>
          </a:xfrm>
          <a:prstGeom prst="rightArrow">
            <a:avLst>
              <a:gd name="adj1" fmla="val 50000"/>
              <a:gd name="adj2" fmla="val 35646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圆角矩形 1023"/>
          <p:cNvSpPr/>
          <p:nvPr/>
        </p:nvSpPr>
        <p:spPr>
          <a:xfrm>
            <a:off x="5323114" y="4767482"/>
            <a:ext cx="3029306" cy="555637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</a:rPr>
              <a:t>点击该链接，进入</a:t>
            </a:r>
            <a:r>
              <a:rPr lang="en-US" altLang="zh-CN" sz="1000" dirty="0" smtClean="0">
                <a:solidFill>
                  <a:schemeClr val="tx1"/>
                </a:solidFill>
              </a:rPr>
              <a:t>sellout</a:t>
            </a:r>
            <a:r>
              <a:rPr lang="zh-CN" altLang="en-US" sz="1000" dirty="0" smtClean="0">
                <a:solidFill>
                  <a:schemeClr val="tx1"/>
                </a:solidFill>
              </a:rPr>
              <a:t>修改页面，月初代理根据实际销量情况填写实际</a:t>
            </a:r>
            <a:r>
              <a:rPr lang="en-US" altLang="zh-CN" sz="1000" dirty="0" smtClean="0">
                <a:solidFill>
                  <a:schemeClr val="tx1"/>
                </a:solidFill>
              </a:rPr>
              <a:t>sellout</a:t>
            </a:r>
            <a:r>
              <a:rPr lang="zh-CN" altLang="en-US" sz="1000" dirty="0">
                <a:solidFill>
                  <a:schemeClr val="tx1"/>
                </a:solidFill>
              </a:rPr>
              <a:t>数</a:t>
            </a:r>
            <a:r>
              <a:rPr lang="zh-CN" altLang="en-US" sz="1000" dirty="0" smtClean="0">
                <a:solidFill>
                  <a:schemeClr val="tx1"/>
                </a:solidFill>
              </a:rPr>
              <a:t>据并提交申请，进入审批流程。</a:t>
            </a:r>
            <a:endParaRPr lang="en-US" altLang="zh-CN" sz="1000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943099" y="280618"/>
            <a:ext cx="5127172" cy="523220"/>
          </a:xfrm>
          <a:prstGeom prst="rect">
            <a:avLst/>
          </a:prstGeom>
          <a:ln w="38100">
            <a:solidFill>
              <a:schemeClr val="accent6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主页面目录</a:t>
            </a:r>
            <a:r>
              <a:rPr lang="en-US" altLang="zh-CN" sz="2800" b="1" dirty="0"/>
              <a:t>-</a:t>
            </a:r>
            <a:r>
              <a:rPr lang="zh-CN" altLang="en-US" sz="2800" b="1" dirty="0"/>
              <a:t>销售数据管理介绍</a:t>
            </a:r>
            <a:endParaRPr lang="en-US" sz="28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9FDC-DE00-4F38-B704-E7B443EB6E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40" name="直接连接符 20"/>
          <p:cNvCxnSpPr/>
          <p:nvPr/>
        </p:nvCxnSpPr>
        <p:spPr>
          <a:xfrm>
            <a:off x="1602731" y="5534327"/>
            <a:ext cx="101586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38"/>
          <p:cNvSpPr/>
          <p:nvPr/>
        </p:nvSpPr>
        <p:spPr>
          <a:xfrm>
            <a:off x="2728642" y="5368376"/>
            <a:ext cx="2025936" cy="332508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43" name="直接连接符 20"/>
          <p:cNvCxnSpPr/>
          <p:nvPr/>
        </p:nvCxnSpPr>
        <p:spPr>
          <a:xfrm>
            <a:off x="1616343" y="6005123"/>
            <a:ext cx="101586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38"/>
          <p:cNvSpPr/>
          <p:nvPr/>
        </p:nvSpPr>
        <p:spPr>
          <a:xfrm>
            <a:off x="2706946" y="5871331"/>
            <a:ext cx="2025936" cy="332508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Rectangle 4"/>
          <p:cNvSpPr/>
          <p:nvPr/>
        </p:nvSpPr>
        <p:spPr>
          <a:xfrm>
            <a:off x="2963660" y="5866280"/>
            <a:ext cx="1555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/>
              <a:t>数据查询</a:t>
            </a:r>
            <a:r>
              <a:rPr lang="en-US" altLang="zh-CN" sz="1600" dirty="0"/>
              <a:t>&amp;</a:t>
            </a:r>
            <a:r>
              <a:rPr lang="zh-CN" altLang="en-US" sz="1600" dirty="0"/>
              <a:t>导出</a:t>
            </a:r>
            <a:endParaRPr lang="en-US" altLang="zh-CN" sz="1600" dirty="0"/>
          </a:p>
        </p:txBody>
      </p:sp>
      <p:sp>
        <p:nvSpPr>
          <p:cNvPr id="45" name="Right Arrow 44"/>
          <p:cNvSpPr/>
          <p:nvPr/>
        </p:nvSpPr>
        <p:spPr>
          <a:xfrm>
            <a:off x="4835420" y="5477779"/>
            <a:ext cx="421286" cy="227510"/>
          </a:xfrm>
          <a:prstGeom prst="rightArrow">
            <a:avLst>
              <a:gd name="adj1" fmla="val 50000"/>
              <a:gd name="adj2" fmla="val 35646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圆角矩形 1023"/>
          <p:cNvSpPr/>
          <p:nvPr/>
        </p:nvSpPr>
        <p:spPr>
          <a:xfrm>
            <a:off x="5324658" y="5430790"/>
            <a:ext cx="3029306" cy="555637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</a:rPr>
              <a:t>点击该链接，进入月度销量预估界面，月初由代理</a:t>
            </a:r>
            <a:r>
              <a:rPr lang="en-US" altLang="zh-CN" sz="1000" dirty="0" smtClean="0">
                <a:solidFill>
                  <a:schemeClr val="tx1"/>
                </a:solidFill>
              </a:rPr>
              <a:t>by</a:t>
            </a:r>
            <a:r>
              <a:rPr lang="zh-CN" altLang="en-US" sz="1000" dirty="0" smtClean="0">
                <a:solidFill>
                  <a:schemeClr val="tx1"/>
                </a:solidFill>
              </a:rPr>
              <a:t>型号填入销量预估。</a:t>
            </a:r>
            <a:endParaRPr lang="en-US" altLang="zh-CN" sz="1000" dirty="0" smtClean="0">
              <a:solidFill>
                <a:schemeClr val="tx1"/>
              </a:solidFill>
            </a:endParaRPr>
          </a:p>
        </p:txBody>
      </p:sp>
      <p:sp>
        <p:nvSpPr>
          <p:cNvPr id="47" name="Right Arrow 46"/>
          <p:cNvSpPr/>
          <p:nvPr/>
        </p:nvSpPr>
        <p:spPr>
          <a:xfrm rot="1224378">
            <a:off x="4816376" y="6038379"/>
            <a:ext cx="421286" cy="227510"/>
          </a:xfrm>
          <a:prstGeom prst="rightArrow">
            <a:avLst>
              <a:gd name="adj1" fmla="val 50000"/>
              <a:gd name="adj2" fmla="val 35646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8" name="圆角矩形 1023"/>
          <p:cNvSpPr/>
          <p:nvPr/>
        </p:nvSpPr>
        <p:spPr>
          <a:xfrm>
            <a:off x="5324658" y="6138111"/>
            <a:ext cx="3029306" cy="555637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 smtClean="0">
                <a:solidFill>
                  <a:schemeClr val="tx1"/>
                </a:solidFill>
              </a:rPr>
              <a:t>点击该链接，进入数据查询和导出界面。选择时间段、型号类别等不同筛选信息，实现数据查询和</a:t>
            </a:r>
            <a:r>
              <a:rPr lang="en-US" altLang="zh-CN" sz="1000" dirty="0" smtClean="0">
                <a:solidFill>
                  <a:schemeClr val="tx1"/>
                </a:solidFill>
              </a:rPr>
              <a:t>EXCEL</a:t>
            </a:r>
            <a:r>
              <a:rPr lang="zh-CN" altLang="en-US" sz="1000" dirty="0" smtClean="0">
                <a:solidFill>
                  <a:schemeClr val="tx1"/>
                </a:solidFill>
              </a:rPr>
              <a:t>导出功能。</a:t>
            </a:r>
            <a:endParaRPr lang="en-US" altLang="zh-CN" sz="1000" dirty="0" smtClean="0">
              <a:solidFill>
                <a:schemeClr val="tx1"/>
              </a:solidFill>
            </a:endParaRPr>
          </a:p>
        </p:txBody>
      </p:sp>
      <p:sp>
        <p:nvSpPr>
          <p:cNvPr id="49" name="圆角矩形 1023"/>
          <p:cNvSpPr/>
          <p:nvPr/>
        </p:nvSpPr>
        <p:spPr>
          <a:xfrm>
            <a:off x="2095189" y="1054697"/>
            <a:ext cx="3183103" cy="308913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/>
                </a:solidFill>
              </a:rPr>
              <a:t>主页</a:t>
            </a:r>
            <a:r>
              <a:rPr lang="zh-CN" altLang="en-US" sz="1000" b="1" dirty="0" smtClean="0">
                <a:solidFill>
                  <a:schemeClr val="tx1"/>
                </a:solidFill>
              </a:rPr>
              <a:t>面增加公告板，滚动播放系统公告、通知等信息。</a:t>
            </a:r>
            <a:endParaRPr lang="en-US" altLang="zh-CN" sz="10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2510"/>
            <a:ext cx="1512168" cy="362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309563" y="1374775"/>
            <a:ext cx="83947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ü"/>
            </a:pPr>
            <a:r>
              <a:rPr lang="en-US" altLang="zh-CN" sz="1500" b="1" dirty="0" smtClean="0"/>
              <a:t>Sell in</a:t>
            </a:r>
            <a:r>
              <a:rPr lang="zh-CN" altLang="en-US" sz="1500" b="1" dirty="0" smtClean="0"/>
              <a:t>数据导入</a:t>
            </a:r>
            <a:endParaRPr lang="en-US" altLang="zh-CN" sz="1500" dirty="0" smtClean="0"/>
          </a:p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l"/>
            </a:pPr>
            <a:r>
              <a:rPr lang="zh-CN" altLang="en-US" sz="1500" dirty="0" smtClean="0"/>
              <a:t>每天早上</a:t>
            </a:r>
            <a:r>
              <a:rPr lang="en-US" altLang="zh-CN" sz="1500" dirty="0" smtClean="0"/>
              <a:t>10:00</a:t>
            </a:r>
            <a:r>
              <a:rPr lang="zh-CN" altLang="en-US" sz="1500" dirty="0" smtClean="0"/>
              <a:t>左右由供应链部导入前一天</a:t>
            </a:r>
            <a:r>
              <a:rPr lang="en-US" altLang="zh-CN" sz="1500" dirty="0" smtClean="0"/>
              <a:t>sell in</a:t>
            </a:r>
            <a:r>
              <a:rPr lang="zh-CN" altLang="en-US" sz="1500" dirty="0" smtClean="0"/>
              <a:t>的数据。此操作必须在中午</a:t>
            </a:r>
            <a:r>
              <a:rPr lang="en-US" altLang="zh-CN" sz="1500" dirty="0" smtClean="0"/>
              <a:t>12:00</a:t>
            </a:r>
            <a:r>
              <a:rPr lang="zh-CN" altLang="en-US" sz="1500" dirty="0" smtClean="0"/>
              <a:t>前完成。</a:t>
            </a:r>
            <a:endParaRPr lang="en-US" altLang="zh-CN" sz="1500" dirty="0" smtClean="0"/>
          </a:p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l"/>
            </a:pPr>
            <a:r>
              <a:rPr lang="zh-CN" altLang="en-US" sz="1500" dirty="0" smtClean="0"/>
              <a:t>数据导入界面如下：</a:t>
            </a:r>
            <a:endParaRPr lang="en-US" altLang="zh-CN" sz="1500" dirty="0" smtClean="0"/>
          </a:p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l"/>
            </a:pPr>
            <a:endParaRPr lang="en-US" altLang="zh-CN" sz="1500" dirty="0"/>
          </a:p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l"/>
            </a:pPr>
            <a:endParaRPr lang="en-US" altLang="zh-CN" sz="1500" dirty="0" smtClean="0"/>
          </a:p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l"/>
            </a:pPr>
            <a:endParaRPr lang="en-US" altLang="zh-CN" sz="1500" dirty="0"/>
          </a:p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l"/>
            </a:pPr>
            <a:r>
              <a:rPr lang="zh-CN" altLang="en-US" sz="1500" dirty="0" smtClean="0"/>
              <a:t>供应链部提供的表格如下：</a:t>
            </a:r>
            <a:endParaRPr lang="en-US" altLang="zh-CN" sz="1500" dirty="0" smtClean="0"/>
          </a:p>
          <a:p>
            <a:pPr lvl="2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</a:pPr>
            <a:endParaRPr lang="en-US" altLang="zh-CN" sz="15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98" y="2573709"/>
            <a:ext cx="7427416" cy="748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06623" y="6232522"/>
            <a:ext cx="70038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200000"/>
              <a:buFont typeface="Arial" panose="020B0604020202020204" pitchFamily="34" charset="0"/>
              <a:buChar char="•"/>
            </a:pPr>
            <a:r>
              <a:rPr lang="zh-CN" altLang="en-US" sz="1600" dirty="0"/>
              <a:t>各代理目标量导入</a:t>
            </a:r>
            <a:r>
              <a:rPr lang="zh-CN" altLang="en-US" sz="1600" dirty="0" smtClean="0"/>
              <a:t>（月初由管理员统</a:t>
            </a:r>
            <a:r>
              <a:rPr lang="zh-CN" altLang="en-US" sz="1600" dirty="0"/>
              <a:t>一批量导</a:t>
            </a:r>
            <a:r>
              <a:rPr lang="zh-CN" altLang="en-US" sz="1600" dirty="0" smtClean="0"/>
              <a:t>入</a:t>
            </a:r>
            <a:r>
              <a:rPr lang="en-US" altLang="zh-CN" sz="1600" dirty="0" smtClean="0"/>
              <a:t>-</a:t>
            </a:r>
            <a:r>
              <a:rPr lang="en-US" altLang="zh-CN" sz="1600" dirty="0" err="1" smtClean="0"/>
              <a:t>sellin+sellou</a:t>
            </a:r>
            <a:r>
              <a:rPr lang="zh-CN" altLang="en-US" sz="1600" dirty="0" smtClean="0"/>
              <a:t>目标）</a:t>
            </a:r>
            <a:endParaRPr lang="en-US" altLang="zh-CN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387599" y="505117"/>
            <a:ext cx="4868863" cy="523220"/>
          </a:xfrm>
          <a:prstGeom prst="rect">
            <a:avLst/>
          </a:prstGeom>
          <a:ln w="38100">
            <a:solidFill>
              <a:schemeClr val="accent6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销售数据管理详细说明</a:t>
            </a:r>
            <a:r>
              <a:rPr lang="en-US" altLang="zh-CN" sz="1600" b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24" y="3780597"/>
            <a:ext cx="7335661" cy="2317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594686"/>
              </p:ext>
            </p:extLst>
          </p:nvPr>
        </p:nvGraphicFramePr>
        <p:xfrm>
          <a:off x="7460570" y="6170140"/>
          <a:ext cx="797073" cy="672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Worksheet" showAsIcon="1" r:id="rId7" imgW="914400" imgH="771480" progId="Excel.Sheet.12">
                  <p:embed/>
                </p:oleObj>
              </mc:Choice>
              <mc:Fallback>
                <p:oleObj name="Worksheet" showAsIcon="1" r:id="rId7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60570" y="6170140"/>
                        <a:ext cx="797073" cy="672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9FDC-DE00-4F38-B704-E7B443EB6E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72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2510"/>
            <a:ext cx="1512168" cy="362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309563" y="901263"/>
            <a:ext cx="83947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ü"/>
            </a:pPr>
            <a:r>
              <a:rPr lang="en-US" altLang="zh-CN" sz="1500" b="1" dirty="0" smtClean="0"/>
              <a:t>Sell out</a:t>
            </a:r>
            <a:r>
              <a:rPr lang="zh-CN" altLang="en-US" sz="1500" b="1" dirty="0" smtClean="0"/>
              <a:t>录入</a:t>
            </a:r>
            <a:endParaRPr lang="en-US" altLang="zh-CN" sz="1500" dirty="0" smtClean="0"/>
          </a:p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l"/>
            </a:pPr>
            <a:r>
              <a:rPr lang="en-US" altLang="zh-CN" sz="1500" dirty="0" smtClean="0"/>
              <a:t>Sell out</a:t>
            </a:r>
            <a:r>
              <a:rPr lang="zh-CN" altLang="en-US" sz="1500" dirty="0" smtClean="0"/>
              <a:t>数据录入（录入时可以看到</a:t>
            </a:r>
            <a:r>
              <a:rPr lang="en-US" altLang="zh-CN" sz="1500" dirty="0" smtClean="0"/>
              <a:t>YTD by</a:t>
            </a:r>
            <a:r>
              <a:rPr lang="zh-CN" altLang="en-US" sz="1500" dirty="0" smtClean="0"/>
              <a:t>型号的</a:t>
            </a:r>
            <a:r>
              <a:rPr lang="en-US" altLang="zh-CN" sz="1500" dirty="0" smtClean="0"/>
              <a:t>sell in</a:t>
            </a:r>
            <a:r>
              <a:rPr lang="zh-CN" altLang="en-US" sz="1500" dirty="0" smtClean="0"/>
              <a:t>、</a:t>
            </a:r>
            <a:r>
              <a:rPr lang="en-US" altLang="zh-CN" sz="1500" dirty="0" smtClean="0"/>
              <a:t>sell out</a:t>
            </a:r>
            <a:r>
              <a:rPr lang="zh-CN" altLang="en-US" sz="1500" dirty="0" smtClean="0"/>
              <a:t>、库存汇总数据）每天</a:t>
            </a:r>
            <a:r>
              <a:rPr lang="en-US" altLang="zh-CN" sz="1500" dirty="0" smtClean="0"/>
              <a:t>12</a:t>
            </a:r>
            <a:r>
              <a:rPr lang="zh-CN" altLang="en-US" sz="1500" dirty="0" smtClean="0"/>
              <a:t>：</a:t>
            </a:r>
            <a:r>
              <a:rPr lang="en-US" altLang="zh-CN" sz="1500" dirty="0" smtClean="0"/>
              <a:t>00——17:00</a:t>
            </a:r>
            <a:r>
              <a:rPr lang="zh-CN" altLang="en-US" sz="1500" dirty="0" smtClean="0"/>
              <a:t>之间当天录入的数据可以随时修改并被覆盖，</a:t>
            </a:r>
            <a:r>
              <a:rPr lang="en-US" altLang="zh-CN" sz="1500" dirty="0" smtClean="0"/>
              <a:t>17</a:t>
            </a:r>
            <a:r>
              <a:rPr lang="zh-CN" altLang="en-US" sz="1500" dirty="0" smtClean="0"/>
              <a:t>：</a:t>
            </a:r>
            <a:r>
              <a:rPr lang="en-US" altLang="zh-CN" sz="1500" dirty="0" smtClean="0"/>
              <a:t>00</a:t>
            </a:r>
            <a:r>
              <a:rPr lang="zh-CN" altLang="en-US" sz="1500" dirty="0" smtClean="0"/>
              <a:t>之后数据录入功能关闭，并将最后保存的那版数据计入数据库。</a:t>
            </a:r>
            <a:endParaRPr lang="en-US" altLang="zh-CN" sz="15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387599" y="235705"/>
            <a:ext cx="4868863" cy="523220"/>
          </a:xfrm>
          <a:prstGeom prst="rect">
            <a:avLst/>
          </a:prstGeom>
          <a:ln w="38100">
            <a:solidFill>
              <a:schemeClr val="accent6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销售数据管理详细说明</a:t>
            </a:r>
            <a:r>
              <a:rPr lang="en-US" altLang="zh-CN" sz="1600" b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9FDC-DE00-4F38-B704-E7B443EB6E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0871" y="2036496"/>
            <a:ext cx="8142258" cy="4419866"/>
            <a:chOff x="500871" y="2036496"/>
            <a:chExt cx="8142258" cy="441986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871" y="2036496"/>
              <a:ext cx="8142258" cy="44198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516272" y="2511380"/>
              <a:ext cx="531469" cy="32583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183832" y="2509232"/>
              <a:ext cx="531469" cy="32583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97957" y="2511380"/>
              <a:ext cx="531469" cy="32583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90337" y="2308860"/>
              <a:ext cx="539089" cy="20005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700" b="1" dirty="0" smtClean="0"/>
                <a:t>月度目标</a:t>
              </a:r>
              <a:endParaRPr lang="en-US" sz="700" b="1" dirty="0"/>
            </a:p>
          </p:txBody>
        </p:sp>
      </p:grpSp>
      <p:sp>
        <p:nvSpPr>
          <p:cNvPr id="5" name="Rounded Rectangular Callout 4"/>
          <p:cNvSpPr/>
          <p:nvPr/>
        </p:nvSpPr>
        <p:spPr>
          <a:xfrm>
            <a:off x="5976257" y="2036495"/>
            <a:ext cx="971550" cy="372391"/>
          </a:xfrm>
          <a:prstGeom prst="wedgeRoundRectCallout">
            <a:avLst>
              <a:gd name="adj1" fmla="val -72511"/>
              <a:gd name="adj2" fmla="val 8749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</a:rPr>
              <a:t>代理每日</a:t>
            </a:r>
            <a:r>
              <a:rPr lang="en-US" altLang="zh-CN" sz="1000" dirty="0" smtClean="0">
                <a:solidFill>
                  <a:schemeClr val="tx1"/>
                </a:solidFill>
              </a:rPr>
              <a:t>sellout</a:t>
            </a:r>
            <a:r>
              <a:rPr lang="zh-CN" altLang="en-US" sz="1000" dirty="0" smtClean="0">
                <a:solidFill>
                  <a:schemeClr val="tx1"/>
                </a:solidFill>
              </a:rPr>
              <a:t>填写处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1439505" y="6229344"/>
            <a:ext cx="1153335" cy="503885"/>
          </a:xfrm>
          <a:prstGeom prst="wedgeRoundRectCallout">
            <a:avLst>
              <a:gd name="adj1" fmla="val -70830"/>
              <a:gd name="adj2" fmla="val -5939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solidFill>
                  <a:schemeClr val="tx1"/>
                </a:solidFill>
              </a:rPr>
              <a:t>Sellin</a:t>
            </a:r>
            <a:r>
              <a:rPr lang="zh-CN" altLang="en-US" sz="1000" dirty="0" smtClean="0">
                <a:solidFill>
                  <a:schemeClr val="tx1"/>
                </a:solidFill>
              </a:rPr>
              <a:t>内没有的休眠型号可以在这里点击录入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459402" y="1621479"/>
            <a:ext cx="1056870" cy="372391"/>
          </a:xfrm>
          <a:prstGeom prst="wedgeRoundRectCallout">
            <a:avLst>
              <a:gd name="adj1" fmla="val 35312"/>
              <a:gd name="adj2" fmla="val 15229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</a:rPr>
              <a:t>月度目标包括</a:t>
            </a:r>
            <a:r>
              <a:rPr lang="en-US" altLang="zh-CN" sz="1000" dirty="0" smtClean="0">
                <a:solidFill>
                  <a:schemeClr val="tx1"/>
                </a:solidFill>
              </a:rPr>
              <a:t>in</a:t>
            </a:r>
            <a:r>
              <a:rPr lang="zh-CN" altLang="en-US" sz="1000" dirty="0" smtClean="0">
                <a:solidFill>
                  <a:schemeClr val="tx1"/>
                </a:solidFill>
              </a:rPr>
              <a:t>和</a:t>
            </a:r>
            <a:r>
              <a:rPr lang="en-US" altLang="zh-CN" sz="1000" dirty="0" smtClean="0">
                <a:solidFill>
                  <a:schemeClr val="tx1"/>
                </a:solidFill>
              </a:rPr>
              <a:t>out</a:t>
            </a:r>
            <a:r>
              <a:rPr lang="zh-CN" altLang="en-US" sz="1000" dirty="0" smtClean="0">
                <a:solidFill>
                  <a:schemeClr val="tx1"/>
                </a:solidFill>
              </a:rPr>
              <a:t>两列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97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2510"/>
            <a:ext cx="1512168" cy="362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19759" y="702912"/>
            <a:ext cx="8394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ü"/>
            </a:pPr>
            <a:r>
              <a:rPr lang="en-US" altLang="zh-CN" sz="1600" b="1" dirty="0"/>
              <a:t>Sell out</a:t>
            </a:r>
            <a:r>
              <a:rPr lang="zh-CN" altLang="en-US" sz="1600" b="1" dirty="0" smtClean="0"/>
              <a:t>修改</a:t>
            </a:r>
            <a:endParaRPr lang="en-US" altLang="zh-CN" sz="16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318023" y="3366665"/>
            <a:ext cx="8651411" cy="3266862"/>
            <a:chOff x="251520" y="2036495"/>
            <a:chExt cx="8458804" cy="427282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036495"/>
              <a:ext cx="8458804" cy="4272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5537041" y="5715000"/>
              <a:ext cx="543243" cy="20005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defRPr sz="700" b="1"/>
              </a:lvl1pPr>
            </a:lstStyle>
            <a:p>
              <a:pPr algn="ctr"/>
              <a:r>
                <a:rPr lang="zh-CN" altLang="en-US" dirty="0"/>
                <a:t>数据保存</a:t>
              </a:r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090159" y="2537459"/>
              <a:ext cx="1543321" cy="312039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库存不得修改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10121" y="5722620"/>
              <a:ext cx="703739" cy="307777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defRPr sz="700" b="1"/>
              </a:lvl1pPr>
            </a:lstStyle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387599" y="155971"/>
            <a:ext cx="4868863" cy="523220"/>
          </a:xfrm>
          <a:prstGeom prst="rect">
            <a:avLst/>
          </a:prstGeom>
          <a:ln w="38100">
            <a:solidFill>
              <a:schemeClr val="accent6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销售数据管理详细说明</a:t>
            </a:r>
            <a:r>
              <a:rPr lang="en-US" altLang="zh-CN" sz="1600" b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1025" y="6497671"/>
            <a:ext cx="2133600" cy="365125"/>
          </a:xfrm>
        </p:spPr>
        <p:txBody>
          <a:bodyPr/>
          <a:lstStyle/>
          <a:p>
            <a:fld id="{2F769FDC-DE00-4F38-B704-E7B443EB6E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7787" y="984318"/>
            <a:ext cx="8332627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l"/>
            </a:pPr>
            <a:r>
              <a:rPr lang="zh-CN" altLang="en-US" sz="1500" dirty="0"/>
              <a:t>数据修改申请（每月初</a:t>
            </a:r>
            <a:r>
              <a:rPr lang="en-US" altLang="zh-CN" sz="1500" dirty="0"/>
              <a:t>1-3</a:t>
            </a:r>
            <a:r>
              <a:rPr lang="zh-CN" altLang="en-US" sz="1500" dirty="0"/>
              <a:t>日开放修改申请功能，若遇非工作日顺延）</a:t>
            </a:r>
            <a:endParaRPr lang="en-US" altLang="zh-CN" sz="1500" dirty="0"/>
          </a:p>
          <a:p>
            <a:pPr lvl="2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</a:pPr>
            <a:r>
              <a:rPr lang="en-US" altLang="zh-CN" sz="1500" dirty="0"/>
              <a:t>       </a:t>
            </a:r>
            <a:r>
              <a:rPr lang="zh-CN" altLang="en-US" sz="1500" dirty="0"/>
              <a:t>选择修改申请时可以看到上月的分型号的</a:t>
            </a:r>
            <a:r>
              <a:rPr lang="en-US" altLang="zh-CN" sz="1500" dirty="0"/>
              <a:t>sell in</a:t>
            </a:r>
            <a:r>
              <a:rPr lang="zh-CN" altLang="en-US" sz="1500" dirty="0"/>
              <a:t>、</a:t>
            </a:r>
            <a:r>
              <a:rPr lang="en-US" altLang="zh-CN" sz="1500" dirty="0"/>
              <a:t>sell out</a:t>
            </a:r>
            <a:r>
              <a:rPr lang="zh-CN" altLang="en-US" sz="1500" dirty="0"/>
              <a:t>、库存汇总数据。</a:t>
            </a:r>
            <a:endParaRPr lang="en-US" altLang="zh-CN" sz="1500" dirty="0"/>
          </a:p>
          <a:p>
            <a:pPr lvl="2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</a:pPr>
            <a:r>
              <a:rPr lang="en-US" altLang="zh-CN" sz="1500" dirty="0"/>
              <a:t>       </a:t>
            </a:r>
            <a:r>
              <a:rPr lang="zh-CN" altLang="en-US" sz="1500" dirty="0"/>
              <a:t>在表格中选择需要修改的型号，在相应</a:t>
            </a:r>
            <a:r>
              <a:rPr lang="en-US" altLang="zh-CN" sz="1500" dirty="0"/>
              <a:t>sell out/</a:t>
            </a:r>
            <a:r>
              <a:rPr lang="zh-CN" altLang="en-US" sz="1500" dirty="0"/>
              <a:t>库存的修改列中，填写实际</a:t>
            </a:r>
            <a:r>
              <a:rPr lang="en-US" altLang="zh-CN" sz="1500" dirty="0"/>
              <a:t> sell out/</a:t>
            </a:r>
            <a:r>
              <a:rPr lang="zh-CN" altLang="en-US" sz="1500" dirty="0"/>
              <a:t>库存数量。</a:t>
            </a:r>
            <a:r>
              <a:rPr lang="en-US" altLang="zh-CN" sz="1500" dirty="0"/>
              <a:t>                                               </a:t>
            </a:r>
            <a:r>
              <a:rPr lang="zh-CN" altLang="en-US" sz="1500" dirty="0"/>
              <a:t> </a:t>
            </a:r>
            <a:endParaRPr lang="en-US" altLang="zh-CN" sz="1500" dirty="0"/>
          </a:p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l"/>
            </a:pPr>
            <a:r>
              <a:rPr lang="zh-CN" altLang="en-US" sz="1500" dirty="0"/>
              <a:t>数据修改审批（申请提交后，系统自动发邮件至销服总监邮箱让其直接邮件批复）</a:t>
            </a:r>
            <a:endParaRPr lang="en-US" altLang="zh-CN" sz="1500" dirty="0"/>
          </a:p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l"/>
            </a:pPr>
            <a:r>
              <a:rPr lang="zh-CN" altLang="en-US" sz="1500" dirty="0"/>
              <a:t>数据修改操作（销服总监批复后，通过邮箱链接直接进入数据修改申请的界面，点击保存确认数据修改。同时系统发邮件提醒管理员哪个区域被改动过数据）</a:t>
            </a:r>
            <a:r>
              <a:rPr lang="en-US" altLang="zh-CN" sz="1500" dirty="0"/>
              <a:t>                           </a:t>
            </a:r>
          </a:p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200000"/>
              <a:buFont typeface="Arial" panose="020B0604020202020204" pitchFamily="34" charset="0"/>
              <a:buChar char="•"/>
            </a:pPr>
            <a:r>
              <a:rPr lang="zh-CN" altLang="en-US" sz="1400" dirty="0"/>
              <a:t> 管理员数据修改权限：管理员可进入数据后台直接修改相关数据</a:t>
            </a:r>
            <a:r>
              <a:rPr lang="zh-CN" altLang="en-US" sz="1400" dirty="0" smtClean="0"/>
              <a:t>；</a:t>
            </a:r>
            <a:r>
              <a:rPr lang="zh-CN" altLang="en-US" sz="1500" dirty="0" smtClean="0"/>
              <a:t>                             </a:t>
            </a:r>
            <a:endParaRPr lang="en-US" altLang="zh-CN" sz="1500" dirty="0"/>
          </a:p>
        </p:txBody>
      </p:sp>
    </p:spTree>
    <p:extLst>
      <p:ext uri="{BB962C8B-B14F-4D97-AF65-F5344CB8AC3E}">
        <p14:creationId xmlns:p14="http://schemas.microsoft.com/office/powerpoint/2010/main" val="204199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69FDC-DE00-4F38-B704-E7B443EB6E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1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769FDC-DE00-4F38-B704-E7B443EB6E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56"/>
          <a:stretch/>
        </p:blipFill>
        <p:spPr bwMode="auto">
          <a:xfrm>
            <a:off x="713135" y="2060988"/>
            <a:ext cx="8142258" cy="3882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ounded Rectangular Callout 11"/>
          <p:cNvSpPr/>
          <p:nvPr/>
        </p:nvSpPr>
        <p:spPr>
          <a:xfrm>
            <a:off x="6279688" y="2072740"/>
            <a:ext cx="1133475" cy="372391"/>
          </a:xfrm>
          <a:prstGeom prst="wedgeRoundRectCallout">
            <a:avLst>
              <a:gd name="adj1" fmla="val -72511"/>
              <a:gd name="adj2" fmla="val 8749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</a:rPr>
              <a:t>代理月初</a:t>
            </a:r>
            <a:r>
              <a:rPr lang="zh-CN" altLang="en-US" sz="1000" dirty="0">
                <a:solidFill>
                  <a:schemeClr val="tx1"/>
                </a:solidFill>
              </a:rPr>
              <a:t>销</a:t>
            </a:r>
            <a:r>
              <a:rPr lang="zh-CN" altLang="en-US" sz="1000" dirty="0" smtClean="0">
                <a:solidFill>
                  <a:schemeClr val="tx1"/>
                </a:solidFill>
              </a:rPr>
              <a:t>量预估填写处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4" name="Picture 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336" y="42510"/>
            <a:ext cx="1512168" cy="362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2047741" y="143203"/>
            <a:ext cx="4868863" cy="523220"/>
          </a:xfrm>
          <a:prstGeom prst="rect">
            <a:avLst/>
          </a:prstGeom>
          <a:ln w="38100">
            <a:solidFill>
              <a:schemeClr val="accent6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销售数据管理详细说明</a:t>
            </a:r>
            <a:r>
              <a:rPr lang="en-US" altLang="zh-CN" sz="1600" b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1" y="2302329"/>
            <a:ext cx="1580469" cy="26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404750" y="2302329"/>
            <a:ext cx="734785" cy="204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b="1" dirty="0" smtClean="0">
                <a:solidFill>
                  <a:schemeClr val="tx1"/>
                </a:solidFill>
              </a:rPr>
              <a:t>销量预估</a:t>
            </a:r>
            <a:endParaRPr lang="en-US" sz="900" b="1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106" y="2351319"/>
            <a:ext cx="630519" cy="3406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661" y="5758056"/>
            <a:ext cx="1247775" cy="19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877778" y="2506435"/>
            <a:ext cx="710293" cy="3251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69614" y="2298248"/>
            <a:ext cx="734785" cy="204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 err="1" smtClean="0">
                <a:solidFill>
                  <a:schemeClr val="tx1"/>
                </a:solidFill>
              </a:rPr>
              <a:t>Sellin</a:t>
            </a:r>
            <a:r>
              <a:rPr lang="zh-CN" altLang="en-US" sz="900" b="1" dirty="0" smtClean="0">
                <a:solidFill>
                  <a:schemeClr val="tx1"/>
                </a:solidFill>
              </a:rPr>
              <a:t>目标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563" y="1146183"/>
            <a:ext cx="83947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ü"/>
            </a:pPr>
            <a:r>
              <a:rPr lang="zh-CN" altLang="en-US" sz="1500" b="1" dirty="0" smtClean="0"/>
              <a:t>月度销售预估</a:t>
            </a:r>
            <a:endParaRPr lang="en-US" altLang="zh-CN" sz="1500" dirty="0" smtClean="0"/>
          </a:p>
          <a:p>
            <a:pPr marL="1200150" lvl="2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ct val="85000"/>
              <a:buFont typeface="Wingdings" pitchFamily="2" charset="2"/>
              <a:buChar char="l"/>
            </a:pPr>
            <a:r>
              <a:rPr lang="zh-CN" altLang="en-US" sz="1500" dirty="0" smtClean="0"/>
              <a:t>每月初，由代理</a:t>
            </a:r>
            <a:r>
              <a:rPr lang="en-US" altLang="zh-CN" sz="1500" dirty="0" smtClean="0"/>
              <a:t>by</a:t>
            </a:r>
            <a:r>
              <a:rPr lang="zh-CN" altLang="en-US" sz="1500" dirty="0" smtClean="0"/>
              <a:t>型号填入当月销量预估。填写是，页面中有的那个月</a:t>
            </a:r>
            <a:r>
              <a:rPr lang="en-US" altLang="zh-CN" sz="1500" dirty="0" err="1" smtClean="0"/>
              <a:t>sellin</a:t>
            </a:r>
            <a:r>
              <a:rPr lang="zh-CN" altLang="en-US" sz="1500" dirty="0" smtClean="0"/>
              <a:t>目标和当前库存作为参考。</a:t>
            </a:r>
            <a:endParaRPr lang="en-US" altLang="zh-CN" sz="1500" dirty="0"/>
          </a:p>
        </p:txBody>
      </p:sp>
    </p:spTree>
    <p:extLst>
      <p:ext uri="{BB962C8B-B14F-4D97-AF65-F5344CB8AC3E}">
        <p14:creationId xmlns:p14="http://schemas.microsoft.com/office/powerpoint/2010/main" val="304444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ELDS.INITIALIZED" val="1"/>
  <p:tag name="ML_1" val="PHI"/>
  <p:tag name="SHAPESETGROUPCLASSNAME" val="ShapeSetGroup2"/>
  <p:tag name="SHAPESETCLASSNAME" val="TITLE"/>
  <p:tag name="COLORSETGROUPCLASSNAME" val="ColorSetGroupLight"/>
  <p:tag name="COLORSETCLASSNAME" val="ColorSet1"/>
  <p:tag name="FONTSETGROUPCLASSNAME" val="FontSetGroup2"/>
  <p:tag name="STYLESETGROUPCLASSNAME" val="StyleSetGroup1"/>
  <p:tag name="MAPNAME" val="Map1"/>
  <p:tag name="CFG.LAYOUT" val="Default"/>
  <p:tag name="MLI" val="1"/>
  <p:tag name="TEXT BOX 4_SHAPECLASSPROTECTIONTYPE" val="47"/>
  <p:tag name="TEXT BOX 5_SHAPECLASSPROTECTIONTYPE" val="47"/>
  <p:tag name="TEXT BOX 6_SHAPECLASSPROTECTIONTYPE" val="47"/>
  <p:tag name="RECTANGLE 2_SHAPECLASSPROTECTIONTYP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TitleDescFont"/>
  <p:tag name="FONTSETCLASSNAME" val="FontSet1"/>
  <p:tag name="COLORS" val="-2;-2;-2;-2;TitleDescFontColor;-2"/>
  <p:tag name="COLORSETCLASSNAME" val="ColorSet1"/>
  <p:tag name="SCRIPT" val="1"/>
  <p:tag name="FIELDS" val="DIVISION;"/>
  <p:tag name="MLI" val="1"/>
  <p:tag name="SHAPESETGROUPCLASSNAME" val="ShapeSetGroup2"/>
  <p:tag name="SHAPESETCLASSNAME" val="TITLE"/>
  <p:tag name="COLORSETGROUPCLASSNAME" val="ColorSetGroupLight"/>
  <p:tag name="FONTSETGROUPCLASSNAME" val="FontSetGroup2"/>
  <p:tag name="SHAPECLASSNAME" val="Division"/>
  <p:tag name="SHAPECLASSPROTECTIONTYPE" val="4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TitleDescFont"/>
  <p:tag name="FONTSETCLASSNAME" val="FontSet1"/>
  <p:tag name="COLORSETCLASSNAME" val="ColorSet1"/>
  <p:tag name="SCRIPT" val="1"/>
  <p:tag name="FIELDS" val="DATE;"/>
  <p:tag name="MLI" val="1"/>
  <p:tag name="SHAPESETGROUPCLASSNAME" val="ShapeSetGroup2"/>
  <p:tag name="SHAPESETCLASSNAME" val="TITLE"/>
  <p:tag name="COLORSETGROUPCLASSNAME" val="ColorSetGroupLight"/>
  <p:tag name="FONTSETGROUPCLASSNAME" val="FontSetGroup2"/>
  <p:tag name="SHAPECLASSNAME" val="Date"/>
  <p:tag name="SHAPECLASSPROTECTIONTYPE" val="47"/>
  <p:tag name="COLORS" val="-2;-2;-2;-2;SlideTextFontColo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Philips PTC</Template>
  <TotalTime>7897</TotalTime>
  <Words>1743</Words>
  <Application>Microsoft Office PowerPoint</Application>
  <PresentationFormat>On-screen Show (4:3)</PresentationFormat>
  <Paragraphs>142</Paragraphs>
  <Slides>11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Office 主题​​</vt:lpstr>
      <vt:lpstr>Office Theme</vt:lpstr>
      <vt:lpstr>Worksheet</vt:lpstr>
      <vt:lpstr>MMD PSI系统需求介绍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P-Harmony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ken.cm.liao</dc:creator>
  <cp:lastModifiedBy>Chen Qian 钱晨</cp:lastModifiedBy>
  <cp:revision>401</cp:revision>
  <dcterms:created xsi:type="dcterms:W3CDTF">2012-06-15T03:24:35Z</dcterms:created>
  <dcterms:modified xsi:type="dcterms:W3CDTF">2015-07-21T09:20:57Z</dcterms:modified>
</cp:coreProperties>
</file>